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491" r:id="rId2"/>
    <p:sldId id="499" r:id="rId3"/>
    <p:sldId id="498" r:id="rId4"/>
    <p:sldId id="50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6327"/>
  </p:normalViewPr>
  <p:slideViewPr>
    <p:cSldViewPr snapToGrid="0">
      <p:cViewPr varScale="1">
        <p:scale>
          <a:sx n="110" d="100"/>
          <a:sy n="110" d="100"/>
        </p:scale>
        <p:origin x="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27.wav>
</file>

<file path=ppt/media/media28.wav>
</file>

<file path=ppt/media/media29.wav>
</file>

<file path=ppt/media/media3.wav>
</file>

<file path=ppt/media/media30.wav>
</file>

<file path=ppt/media/media31.wav>
</file>

<file path=ppt/media/media32.wav>
</file>

<file path=ppt/media/media33.wav>
</file>

<file path=ppt/media/media34.wav>
</file>

<file path=ppt/media/media35.wav>
</file>

<file path=ppt/media/media36.wav>
</file>

<file path=ppt/media/media37.wav>
</file>

<file path=ppt/media/media38.wav>
</file>

<file path=ppt/media/media39.wav>
</file>

<file path=ppt/media/media4.wav>
</file>

<file path=ppt/media/media40.wav>
</file>

<file path=ppt/media/media41.wav>
</file>

<file path=ppt/media/media42.wav>
</file>

<file path=ppt/media/media43.wav>
</file>

<file path=ppt/media/media44.wav>
</file>

<file path=ppt/media/media45.wav>
</file>

<file path=ppt/media/media46.wav>
</file>

<file path=ppt/media/media47.wav>
</file>

<file path=ppt/media/media48.wav>
</file>

<file path=ppt/media/media49.wav>
</file>

<file path=ppt/media/media5.wav>
</file>

<file path=ppt/media/media50.wav>
</file>

<file path=ppt/media/media51.wav>
</file>

<file path=ppt/media/media52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40110C-0215-B74B-8058-1D8258B73C08}" type="datetimeFigureOut">
              <a:rPr lang="en-US" smtClean="0"/>
              <a:t>3/11/24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04095A-718F-2D46-90CD-56631A671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170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Synthesis Quality Improvement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Spanish Speaker : “with our revolvers and </a:t>
            </a:r>
            <a:r>
              <a:rPr lang="en-US" dirty="0" err="1"/>
              <a:t>rifels</a:t>
            </a:r>
            <a:r>
              <a:rPr lang="en-US" dirty="0"/>
              <a:t>” , some sounds are more intelligible in the proposed method and native coarticulation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3D02C-AEDF-488C-9DC2-D58DC1A328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165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 identity not well preserved, but the accent is converted and intelligible speech is produced even for unseen accents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3D02C-AEDF-488C-9DC2-D58DC1A3281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07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3D02C-AEDF-488C-9DC2-D58DC1A3281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4126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Does a decent job irrespective of seen or unseen accents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3D02C-AEDF-488C-9DC2-D58DC1A3281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525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4773C-450A-0FAE-DD0A-EF90EBDF71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E209D6-2F4B-692A-AD0A-9D8C46E8FC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1D6B7-81C2-4E2F-1811-6ECCB1433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28A32-726C-A876-AF9E-2BBE5BF08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A91FA-435B-1E1D-F22A-46086C215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81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274D2-4C40-19C1-33C8-B95FCAB9E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0FA1A9-8B75-450A-B363-C4B3616425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19A4D-B2B6-1CAA-87F7-AA3CDB015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3DB14-99D4-2E5D-584E-D51262818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376C9-BD0B-96D3-261C-62ECB4221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36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1C7274-F9A2-2A4F-E7BD-7CB3470205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EB5C62-D471-9D08-979B-5661FA1275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DBFFF0-D378-2332-B1C5-B442660B4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C4507-24B8-3E00-A2E8-1601D9BFC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E764B-7F99-A025-1904-69C61F170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6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C0752-BA79-4625-9FD2-39254CE46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54D57-79C3-4BDD-874F-BCDD88E7A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 marL="228600">
              <a:defRPr sz="1800"/>
            </a:lvl2pPr>
            <a:lvl3pPr marL="502920">
              <a:defRPr sz="1600"/>
            </a:lvl3pPr>
            <a:lvl4pPr>
              <a:lnSpc>
                <a:spcPct val="9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CEE42-51F7-4A4F-8B97-9F875E7FF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4702D-35A2-4B42-B8F3-AB202DBE2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6EB63-47CB-42A9-BE06-570AF14B67E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C789939-6AF6-455A-BDEA-C0E55687BE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" y="1"/>
            <a:ext cx="2971800" cy="533400"/>
          </a:xfrm>
        </p:spPr>
        <p:txBody>
          <a:bodyPr anchor="b"/>
          <a:lstStyle>
            <a:lvl1pPr>
              <a:defRPr sz="1000" cap="all" spc="140" baseline="0">
                <a:latin typeface="+mj-lt"/>
              </a:defRPr>
            </a:lvl1pPr>
          </a:lstStyle>
          <a:p>
            <a:pPr lvl="0"/>
            <a:r>
              <a:rPr lang="en-US"/>
              <a:t>Click to edit section 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D8FE697F-84BA-4246-82EF-994D97B72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62700" y="6326533"/>
            <a:ext cx="1790700" cy="531467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lvl1pPr algn="l">
              <a:defRPr sz="800" cap="all" spc="14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34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7687-3D72-576B-F7CC-AC50D10F6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0FD97-04E5-87FF-46F9-405874F94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42A8E-0FA8-8541-3FEC-F784A45EB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D9BA5-27CE-550E-6630-D239654C1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D9737-5720-F269-6A8A-9FDD85610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666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A494A-A232-594B-8389-ECE091919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C1C16-8421-EE64-F509-F248806EB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3EC76-D1E9-6ABC-3425-C8E6711E9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4899F-8D92-C3BF-F4AC-92C6C3F69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2626B-D474-86DF-123B-2F8A6568D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80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E9B8F-14DC-3BAD-7A1C-3E3008F0A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36B10-959A-40E9-8D08-1554D8C2EF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0C2FCB-8DF4-CA88-80EC-9FB1AAA0EE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AEAC1-0433-336F-62EB-A2D8FE735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CEEAB4-59E3-1B76-81AD-83E828A81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EEC998-9DE9-3396-CD5B-2DB80C008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644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96E34-A81A-34E2-4DB9-46C45BF34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0F052-56A4-66DC-2621-998A47FE6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72F2E-F47B-B58D-D7A5-40D265710A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3E4DD2-938B-EFFB-FC82-1EA04AD60B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BCB996-D47E-F5CA-D519-5FFF553C9C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2C1A6C-618A-F855-F7C5-7711674BC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4C00DA-FECF-B808-9258-7289C5D35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6F6D79-E586-B12E-4714-2487D4274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655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8503D-034B-2200-EE29-710AEFA3D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F3D59C-EF5F-A69D-D004-3DF81A577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4B4B5-05F8-5191-8822-FB3281BF3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5B81BB-1A63-D697-C981-085A13CBF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00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3D3ABC-FCEA-29A0-0563-54A614327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4402F3-DBA0-03D5-AAAA-1E5E0EECD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01360-C8A3-76C5-E936-7CA84CED2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64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D2357-AD19-64EF-D3AD-DA360CE27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8226B-06EF-987F-7D4C-AF12259C3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4A3119-27BF-A980-AF38-4AA8CAA685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EA96A-BE1E-8123-8E9C-B70D98B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D30997-736C-98AA-B11B-E33498710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B3B9A7-8EBE-E96E-FBCD-E34F121C5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088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FAC3B-01E4-D426-6B67-2680BEBEC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25CD83-CC3B-6ADC-DE92-C53F29AD88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618A09-EB88-D7D2-BC84-A50499D55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1E189-D02C-5C0B-2FDD-B0BAD2B48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7648A-35C9-17E2-BA01-0CC473F0C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8F8FF5-6FC0-5C8A-50C1-2F8A3B350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537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5EE78B-5C7B-839F-1259-1C9CC4ED2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BFB0F9-069C-65B9-E7A3-F3537E0C4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8945F-472D-A194-2990-881F88D53B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880C0-E7F1-C148-A842-8C02CB0D2026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04EDC-B26A-B9C5-4BF2-8ED40ED4F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34AF2-2870-417A-3618-83DB317DFE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D0B7D-CFBE-7241-84A1-BCE58FA87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26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26" Type="http://schemas.openxmlformats.org/officeDocument/2006/relationships/audio" Target="../media/media13.wav"/><Relationship Id="rId39" Type="http://schemas.openxmlformats.org/officeDocument/2006/relationships/image" Target="../media/image1.png"/><Relationship Id="rId21" Type="http://schemas.microsoft.com/office/2007/relationships/media" Target="../media/media11.wav"/><Relationship Id="rId34" Type="http://schemas.openxmlformats.org/officeDocument/2006/relationships/audio" Target="../media/media17.wav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5" Type="http://schemas.microsoft.com/office/2007/relationships/media" Target="../media/media13.wav"/><Relationship Id="rId33" Type="http://schemas.microsoft.com/office/2007/relationships/media" Target="../media/media17.wav"/><Relationship Id="rId38" Type="http://schemas.openxmlformats.org/officeDocument/2006/relationships/notesSlide" Target="../notesSlides/notesSlide1.xml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0" Type="http://schemas.openxmlformats.org/officeDocument/2006/relationships/audio" Target="../media/media10.wav"/><Relationship Id="rId29" Type="http://schemas.microsoft.com/office/2007/relationships/media" Target="../media/media15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24" Type="http://schemas.openxmlformats.org/officeDocument/2006/relationships/audio" Target="../media/media12.wav"/><Relationship Id="rId32" Type="http://schemas.openxmlformats.org/officeDocument/2006/relationships/audio" Target="../media/media16.wav"/><Relationship Id="rId37" Type="http://schemas.openxmlformats.org/officeDocument/2006/relationships/slideLayout" Target="../slideLayouts/slideLayout12.xml"/><Relationship Id="rId5" Type="http://schemas.microsoft.com/office/2007/relationships/media" Target="../media/media3.wav"/><Relationship Id="rId15" Type="http://schemas.microsoft.com/office/2007/relationships/media" Target="../media/media8.wav"/><Relationship Id="rId23" Type="http://schemas.microsoft.com/office/2007/relationships/media" Target="../media/media12.wav"/><Relationship Id="rId28" Type="http://schemas.openxmlformats.org/officeDocument/2006/relationships/audio" Target="../media/media14.wav"/><Relationship Id="rId36" Type="http://schemas.microsoft.com/office/2007/relationships/media" Target="../media/media18.wav"/><Relationship Id="rId10" Type="http://schemas.openxmlformats.org/officeDocument/2006/relationships/audio" Target="../media/media5.wav"/><Relationship Id="rId19" Type="http://schemas.microsoft.com/office/2007/relationships/media" Target="../media/media10.wav"/><Relationship Id="rId31" Type="http://schemas.microsoft.com/office/2007/relationships/media" Target="../media/media16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audio" Target="../media/media11.wav"/><Relationship Id="rId27" Type="http://schemas.microsoft.com/office/2007/relationships/media" Target="../media/media14.wav"/><Relationship Id="rId30" Type="http://schemas.openxmlformats.org/officeDocument/2006/relationships/audio" Target="../media/media15.wav"/><Relationship Id="rId35" Type="http://schemas.openxmlformats.org/officeDocument/2006/relationships/audio" Target="NULL" TargetMode="External"/><Relationship Id="rId8" Type="http://schemas.openxmlformats.org/officeDocument/2006/relationships/audio" Target="../media/media4.wav"/><Relationship Id="rId3" Type="http://schemas.microsoft.com/office/2007/relationships/media" Target="../media/media2.wav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media" Target="../media/media23.wav"/><Relationship Id="rId13" Type="http://schemas.microsoft.com/office/2007/relationships/media" Target="../media/media26.wav"/><Relationship Id="rId3" Type="http://schemas.openxmlformats.org/officeDocument/2006/relationships/audio" Target="NULL" TargetMode="External"/><Relationship Id="rId7" Type="http://schemas.microsoft.com/office/2007/relationships/media" Target="../media/media22.wav"/><Relationship Id="rId12" Type="http://schemas.openxmlformats.org/officeDocument/2006/relationships/audio" Target="../media/media25.wav"/><Relationship Id="rId2" Type="http://schemas.openxmlformats.org/officeDocument/2006/relationships/audio" Target="../media/media19.wav"/><Relationship Id="rId16" Type="http://schemas.openxmlformats.org/officeDocument/2006/relationships/image" Target="../media/image1.png"/><Relationship Id="rId1" Type="http://schemas.microsoft.com/office/2007/relationships/media" Target="../media/media19.wav"/><Relationship Id="rId6" Type="http://schemas.openxmlformats.org/officeDocument/2006/relationships/audio" Target="../media/media21.wav"/><Relationship Id="rId11" Type="http://schemas.microsoft.com/office/2007/relationships/media" Target="../media/media25.wav"/><Relationship Id="rId5" Type="http://schemas.microsoft.com/office/2007/relationships/media" Target="../media/media21.wav"/><Relationship Id="rId15" Type="http://schemas.openxmlformats.org/officeDocument/2006/relationships/notesSlide" Target="../notesSlides/notesSlide2.xml"/><Relationship Id="rId10" Type="http://schemas.microsoft.com/office/2007/relationships/media" Target="../media/media24.wav"/><Relationship Id="rId4" Type="http://schemas.microsoft.com/office/2007/relationships/media" Target="../media/media20.wav"/><Relationship Id="rId9" Type="http://schemas.openxmlformats.org/officeDocument/2006/relationships/audio" Target="../media/media23.wav"/><Relationship Id="rId14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30.wav"/><Relationship Id="rId13" Type="http://schemas.microsoft.com/office/2007/relationships/media" Target="../media/media33.wav"/><Relationship Id="rId18" Type="http://schemas.microsoft.com/office/2007/relationships/media" Target="../media/media36.wav"/><Relationship Id="rId26" Type="http://schemas.openxmlformats.org/officeDocument/2006/relationships/audio" Target="../media/media40.wav"/><Relationship Id="rId3" Type="http://schemas.microsoft.com/office/2007/relationships/media" Target="../media/media28.wav"/><Relationship Id="rId21" Type="http://schemas.microsoft.com/office/2007/relationships/media" Target="../media/media38.wav"/><Relationship Id="rId7" Type="http://schemas.microsoft.com/office/2007/relationships/media" Target="../media/media30.wav"/><Relationship Id="rId12" Type="http://schemas.microsoft.com/office/2007/relationships/media" Target="../media/media32.wav"/><Relationship Id="rId17" Type="http://schemas.microsoft.com/office/2007/relationships/media" Target="../media/media35.wav"/><Relationship Id="rId25" Type="http://schemas.microsoft.com/office/2007/relationships/media" Target="../media/media40.wav"/><Relationship Id="rId2" Type="http://schemas.openxmlformats.org/officeDocument/2006/relationships/audio" Target="../media/media27.wav"/><Relationship Id="rId16" Type="http://schemas.openxmlformats.org/officeDocument/2006/relationships/audio" Target="../media/media34.wav"/><Relationship Id="rId20" Type="http://schemas.openxmlformats.org/officeDocument/2006/relationships/audio" Target="../media/media37.wav"/><Relationship Id="rId29" Type="http://schemas.microsoft.com/office/2007/relationships/media" Target="../media/media42.wav"/><Relationship Id="rId1" Type="http://schemas.microsoft.com/office/2007/relationships/media" Target="../media/media27.wav"/><Relationship Id="rId6" Type="http://schemas.openxmlformats.org/officeDocument/2006/relationships/audio" Target="../media/media29.wav"/><Relationship Id="rId11" Type="http://schemas.openxmlformats.org/officeDocument/2006/relationships/audio" Target="NULL" TargetMode="External"/><Relationship Id="rId24" Type="http://schemas.openxmlformats.org/officeDocument/2006/relationships/audio" Target="../media/media39.wav"/><Relationship Id="rId32" Type="http://schemas.openxmlformats.org/officeDocument/2006/relationships/image" Target="../media/image1.png"/><Relationship Id="rId5" Type="http://schemas.microsoft.com/office/2007/relationships/media" Target="../media/media29.wav"/><Relationship Id="rId15" Type="http://schemas.microsoft.com/office/2007/relationships/media" Target="../media/media34.wav"/><Relationship Id="rId23" Type="http://schemas.microsoft.com/office/2007/relationships/media" Target="../media/media39.wav"/><Relationship Id="rId28" Type="http://schemas.openxmlformats.org/officeDocument/2006/relationships/audio" Target="../media/media41.wav"/><Relationship Id="rId10" Type="http://schemas.openxmlformats.org/officeDocument/2006/relationships/audio" Target="../media/media31.wav"/><Relationship Id="rId19" Type="http://schemas.microsoft.com/office/2007/relationships/media" Target="../media/media37.wav"/><Relationship Id="rId31" Type="http://schemas.openxmlformats.org/officeDocument/2006/relationships/notesSlide" Target="../notesSlides/notesSlide3.xml"/><Relationship Id="rId4" Type="http://schemas.openxmlformats.org/officeDocument/2006/relationships/audio" Target="../media/media28.wav"/><Relationship Id="rId9" Type="http://schemas.microsoft.com/office/2007/relationships/media" Target="../media/media31.wav"/><Relationship Id="rId14" Type="http://schemas.openxmlformats.org/officeDocument/2006/relationships/audio" Target="../media/media33.wav"/><Relationship Id="rId22" Type="http://schemas.openxmlformats.org/officeDocument/2006/relationships/audio" Target="../media/media38.wav"/><Relationship Id="rId27" Type="http://schemas.microsoft.com/office/2007/relationships/media" Target="../media/media41.wav"/><Relationship Id="rId30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media" Target="../media/media47.wav"/><Relationship Id="rId13" Type="http://schemas.microsoft.com/office/2007/relationships/media" Target="../media/media52.wav"/><Relationship Id="rId3" Type="http://schemas.microsoft.com/office/2007/relationships/media" Target="../media/media44.wav"/><Relationship Id="rId7" Type="http://schemas.microsoft.com/office/2007/relationships/media" Target="../media/media46.wav"/><Relationship Id="rId12" Type="http://schemas.microsoft.com/office/2007/relationships/media" Target="../media/media51.wav"/><Relationship Id="rId2" Type="http://schemas.microsoft.com/office/2007/relationships/media" Target="../media/media43.wav"/><Relationship Id="rId16" Type="http://schemas.openxmlformats.org/officeDocument/2006/relationships/image" Target="../media/image1.png"/><Relationship Id="rId1" Type="http://schemas.openxmlformats.org/officeDocument/2006/relationships/audio" Target="NULL" TargetMode="External"/><Relationship Id="rId6" Type="http://schemas.openxmlformats.org/officeDocument/2006/relationships/audio" Target="../media/media45.wav"/><Relationship Id="rId11" Type="http://schemas.microsoft.com/office/2007/relationships/media" Target="../media/media50.wav"/><Relationship Id="rId5" Type="http://schemas.microsoft.com/office/2007/relationships/media" Target="../media/media45.wav"/><Relationship Id="rId15" Type="http://schemas.openxmlformats.org/officeDocument/2006/relationships/notesSlide" Target="../notesSlides/notesSlide4.xml"/><Relationship Id="rId10" Type="http://schemas.microsoft.com/office/2007/relationships/media" Target="../media/media49.wav"/><Relationship Id="rId4" Type="http://schemas.openxmlformats.org/officeDocument/2006/relationships/audio" Target="../media/media44.wav"/><Relationship Id="rId9" Type="http://schemas.microsoft.com/office/2007/relationships/media" Target="../media/media48.wav"/><Relationship Id="rId14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2D1B4-7447-E1E0-27D6-AA1C0B451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25" y="509258"/>
            <a:ext cx="10480767" cy="6096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Synthesis Outputs : Comparison to Baseline Model in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Quamer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et al.,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Interspeech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5C9C4F-2ED0-F689-9E38-17A7F6398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6EB63-47CB-42A9-BE06-570AF14B67EA}" type="slidenum">
              <a:rPr lang="en-US" smtClean="0"/>
              <a:t>1</a:t>
            </a:fld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E09B29E-0218-B7D2-F3C9-A1E7305022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832501"/>
              </p:ext>
            </p:extLst>
          </p:nvPr>
        </p:nvGraphicFramePr>
        <p:xfrm>
          <a:off x="855615" y="1951599"/>
          <a:ext cx="10480770" cy="38246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96154">
                  <a:extLst>
                    <a:ext uri="{9D8B030D-6E8A-4147-A177-3AD203B41FA5}">
                      <a16:colId xmlns:a16="http://schemas.microsoft.com/office/drawing/2014/main" val="1446193358"/>
                    </a:ext>
                  </a:extLst>
                </a:gridCol>
                <a:gridCol w="2096154">
                  <a:extLst>
                    <a:ext uri="{9D8B030D-6E8A-4147-A177-3AD203B41FA5}">
                      <a16:colId xmlns:a16="http://schemas.microsoft.com/office/drawing/2014/main" val="3481534045"/>
                    </a:ext>
                  </a:extLst>
                </a:gridCol>
                <a:gridCol w="2096154">
                  <a:extLst>
                    <a:ext uri="{9D8B030D-6E8A-4147-A177-3AD203B41FA5}">
                      <a16:colId xmlns:a16="http://schemas.microsoft.com/office/drawing/2014/main" val="4213204307"/>
                    </a:ext>
                  </a:extLst>
                </a:gridCol>
                <a:gridCol w="2096154">
                  <a:extLst>
                    <a:ext uri="{9D8B030D-6E8A-4147-A177-3AD203B41FA5}">
                      <a16:colId xmlns:a16="http://schemas.microsoft.com/office/drawing/2014/main" val="4236131363"/>
                    </a:ext>
                  </a:extLst>
                </a:gridCol>
                <a:gridCol w="2096154">
                  <a:extLst>
                    <a:ext uri="{9D8B030D-6E8A-4147-A177-3AD203B41FA5}">
                      <a16:colId xmlns:a16="http://schemas.microsoft.com/office/drawing/2014/main" val="687716199"/>
                    </a:ext>
                  </a:extLst>
                </a:gridCol>
              </a:tblGrid>
              <a:tr h="802244">
                <a:tc>
                  <a:txBody>
                    <a:bodyPr/>
                    <a:lstStyle/>
                    <a:p>
                      <a:r>
                        <a:rPr lang="en-US" dirty="0"/>
                        <a:t>Speaker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 Transcript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Original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Quamer</a:t>
                      </a:r>
                      <a:r>
                        <a:rPr lang="en-US" dirty="0"/>
                        <a:t> et al. 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TV_only</a:t>
                      </a:r>
                      <a:r>
                        <a:rPr lang="en-US" dirty="0"/>
                        <a:t> variant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3353469"/>
                  </a:ext>
                </a:extLst>
              </a:tr>
              <a:tr h="510643">
                <a:tc rowSpan="3">
                  <a:txBody>
                    <a:bodyPr/>
                    <a:lstStyle/>
                    <a:p>
                      <a:r>
                        <a:rPr lang="en-US" dirty="0"/>
                        <a:t>NJS (Spanish)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 will have to watch our chances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2133866"/>
                  </a:ext>
                </a:extLst>
              </a:tr>
              <a:tr h="55976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was a curious coincidence.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0159785"/>
                  </a:ext>
                </a:extLst>
              </a:tr>
              <a:tr h="50234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was the same way with our revolvers and rifles.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3963598"/>
                  </a:ext>
                </a:extLst>
              </a:tr>
              <a:tr h="487996">
                <a:tc rowSpan="3">
                  <a:txBody>
                    <a:bodyPr/>
                    <a:lstStyle/>
                    <a:p>
                      <a:r>
                        <a:rPr lang="en-US" dirty="0"/>
                        <a:t>ZHAA (Arabic)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I'll be out of my head in fifteen minutes.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1126207"/>
                  </a:ext>
                </a:extLst>
              </a:tr>
              <a:tr h="47364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These rumors may even originate with us.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7071717"/>
                  </a:ext>
                </a:extLst>
              </a:tr>
              <a:tr h="48799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 was worth nothing to the world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0773140"/>
                  </a:ext>
                </a:extLst>
              </a:tr>
            </a:tbl>
          </a:graphicData>
        </a:graphic>
      </p:graphicFrame>
      <p:pic>
        <p:nvPicPr>
          <p:cNvPr id="16" name="arctic_a0038 (1).wav">
            <a:hlinkClick r:id="" action="ppaction://media"/>
            <a:extLst>
              <a:ext uri="{FF2B5EF4-FFF2-40B4-BE49-F238E27FC236}">
                <a16:creationId xmlns:a16="http://schemas.microsoft.com/office/drawing/2014/main" id="{C919511B-DC73-A123-4A1E-2FAB134D6A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5570341" y="2624215"/>
            <a:ext cx="672011" cy="672011"/>
          </a:xfrm>
          <a:prstGeom prst="rect">
            <a:avLst/>
          </a:prstGeom>
        </p:spPr>
      </p:pic>
      <p:pic>
        <p:nvPicPr>
          <p:cNvPr id="17" name="arctic_a0052 (1).wav">
            <a:hlinkClick r:id="" action="ppaction://media"/>
            <a:extLst>
              <a:ext uri="{FF2B5EF4-FFF2-40B4-BE49-F238E27FC236}">
                <a16:creationId xmlns:a16="http://schemas.microsoft.com/office/drawing/2014/main" id="{BB0C9D26-2EAC-DB48-91D8-09ADA15371A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5570341" y="3179022"/>
            <a:ext cx="698622" cy="698622"/>
          </a:xfrm>
          <a:prstGeom prst="rect">
            <a:avLst/>
          </a:prstGeom>
        </p:spPr>
      </p:pic>
      <p:pic>
        <p:nvPicPr>
          <p:cNvPr id="18" name="arctic_a0227 (1).wav">
            <a:hlinkClick r:id="" action="ppaction://media"/>
            <a:extLst>
              <a:ext uri="{FF2B5EF4-FFF2-40B4-BE49-F238E27FC236}">
                <a16:creationId xmlns:a16="http://schemas.microsoft.com/office/drawing/2014/main" id="{618DCE0B-315F-255F-A60D-0A3779E6B1E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5570341" y="3742237"/>
            <a:ext cx="672011" cy="672011"/>
          </a:xfrm>
          <a:prstGeom prst="rect">
            <a:avLst/>
          </a:prstGeom>
        </p:spPr>
      </p:pic>
      <p:pic>
        <p:nvPicPr>
          <p:cNvPr id="19" name="arctic_a0280 (1).wav">
            <a:hlinkClick r:id="" action="ppaction://media"/>
            <a:extLst>
              <a:ext uri="{FF2B5EF4-FFF2-40B4-BE49-F238E27FC236}">
                <a16:creationId xmlns:a16="http://schemas.microsoft.com/office/drawing/2014/main" id="{24EBF1F9-857F-1290-F78C-58EF3C56E86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5570825" y="4234997"/>
            <a:ext cx="672012" cy="672012"/>
          </a:xfrm>
          <a:prstGeom prst="rect">
            <a:avLst/>
          </a:prstGeom>
        </p:spPr>
      </p:pic>
      <p:pic>
        <p:nvPicPr>
          <p:cNvPr id="20" name="arctic_a0365 (1).wav">
            <a:hlinkClick r:id="" action="ppaction://media"/>
            <a:extLst>
              <a:ext uri="{FF2B5EF4-FFF2-40B4-BE49-F238E27FC236}">
                <a16:creationId xmlns:a16="http://schemas.microsoft.com/office/drawing/2014/main" id="{CD0B94D2-927D-1E01-D162-D1AA01C6E712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5582919" y="4703358"/>
            <a:ext cx="672011" cy="672011"/>
          </a:xfrm>
          <a:prstGeom prst="rect">
            <a:avLst/>
          </a:prstGeom>
        </p:spPr>
      </p:pic>
      <p:pic>
        <p:nvPicPr>
          <p:cNvPr id="21" name="arctic_a0443 (1).wav">
            <a:hlinkClick r:id="" action="ppaction://media"/>
            <a:extLst>
              <a:ext uri="{FF2B5EF4-FFF2-40B4-BE49-F238E27FC236}">
                <a16:creationId xmlns:a16="http://schemas.microsoft.com/office/drawing/2014/main" id="{F60A1ECA-129D-03F1-9C5F-87515EDD6874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5595013" y="5206288"/>
            <a:ext cx="672011" cy="672011"/>
          </a:xfrm>
          <a:prstGeom prst="rect">
            <a:avLst/>
          </a:prstGeom>
        </p:spPr>
      </p:pic>
      <p:pic>
        <p:nvPicPr>
          <p:cNvPr id="22" name="arctic_a0038.wav">
            <a:hlinkClick r:id="" action="ppaction://media"/>
            <a:extLst>
              <a:ext uri="{FF2B5EF4-FFF2-40B4-BE49-F238E27FC236}">
                <a16:creationId xmlns:a16="http://schemas.microsoft.com/office/drawing/2014/main" id="{426B8A55-DE67-AF52-D671-0CB75B236F6A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7842795" y="2668480"/>
            <a:ext cx="567509" cy="567509"/>
          </a:xfrm>
          <a:prstGeom prst="rect">
            <a:avLst/>
          </a:prstGeom>
        </p:spPr>
      </p:pic>
      <p:pic>
        <p:nvPicPr>
          <p:cNvPr id="23" name="arctic_a0052.wav">
            <a:hlinkClick r:id="" action="ppaction://media"/>
            <a:extLst>
              <a:ext uri="{FF2B5EF4-FFF2-40B4-BE49-F238E27FC236}">
                <a16:creationId xmlns:a16="http://schemas.microsoft.com/office/drawing/2014/main" id="{A5DB2BB2-1AA2-A453-28DC-06A4C8F3B47E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7842795" y="3236593"/>
            <a:ext cx="567509" cy="567509"/>
          </a:xfrm>
          <a:prstGeom prst="rect">
            <a:avLst/>
          </a:prstGeom>
        </p:spPr>
      </p:pic>
      <p:pic>
        <p:nvPicPr>
          <p:cNvPr id="24" name="arctic_a0227.wav">
            <a:hlinkClick r:id="" action="ppaction://media"/>
            <a:extLst>
              <a:ext uri="{FF2B5EF4-FFF2-40B4-BE49-F238E27FC236}">
                <a16:creationId xmlns:a16="http://schemas.microsoft.com/office/drawing/2014/main" id="{9829DFB7-74FD-27D4-31BE-34169488DE12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7838441" y="3799808"/>
            <a:ext cx="567509" cy="567509"/>
          </a:xfrm>
          <a:prstGeom prst="rect">
            <a:avLst/>
          </a:prstGeom>
        </p:spPr>
      </p:pic>
      <p:pic>
        <p:nvPicPr>
          <p:cNvPr id="25" name="arctic_a0280.wav">
            <a:hlinkClick r:id="" action="ppaction://media"/>
            <a:extLst>
              <a:ext uri="{FF2B5EF4-FFF2-40B4-BE49-F238E27FC236}">
                <a16:creationId xmlns:a16="http://schemas.microsoft.com/office/drawing/2014/main" id="{949CE76A-B6E4-5E91-6FDC-72C0DC296704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7851989" y="4314372"/>
            <a:ext cx="567509" cy="567509"/>
          </a:xfrm>
          <a:prstGeom prst="rect">
            <a:avLst/>
          </a:prstGeom>
        </p:spPr>
      </p:pic>
      <p:pic>
        <p:nvPicPr>
          <p:cNvPr id="26" name="arctic_a0365.wav">
            <a:hlinkClick r:id="" action="ppaction://media"/>
            <a:extLst>
              <a:ext uri="{FF2B5EF4-FFF2-40B4-BE49-F238E27FC236}">
                <a16:creationId xmlns:a16="http://schemas.microsoft.com/office/drawing/2014/main" id="{7C95FDA0-A8DF-1661-1B7D-4CE66D6B1082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7838441" y="4781958"/>
            <a:ext cx="567509" cy="567509"/>
          </a:xfrm>
          <a:prstGeom prst="rect">
            <a:avLst/>
          </a:prstGeom>
        </p:spPr>
      </p:pic>
      <p:pic>
        <p:nvPicPr>
          <p:cNvPr id="27" name="arctic_a0443.wav">
            <a:hlinkClick r:id="" action="ppaction://media"/>
            <a:extLst>
              <a:ext uri="{FF2B5EF4-FFF2-40B4-BE49-F238E27FC236}">
                <a16:creationId xmlns:a16="http://schemas.microsoft.com/office/drawing/2014/main" id="{898445F4-41D5-3743-E7CA-9A861A618D95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7842850" y="5277109"/>
            <a:ext cx="567509" cy="567509"/>
          </a:xfrm>
          <a:prstGeom prst="rect">
            <a:avLst/>
          </a:prstGeom>
        </p:spPr>
      </p:pic>
      <p:pic>
        <p:nvPicPr>
          <p:cNvPr id="9" name="NJS_arctic_a0052 (3).wav">
            <a:hlinkClick r:id="" action="ppaction://media"/>
            <a:extLst>
              <a:ext uri="{FF2B5EF4-FFF2-40B4-BE49-F238E27FC236}">
                <a16:creationId xmlns:a16="http://schemas.microsoft.com/office/drawing/2014/main" id="{E77391AA-15C1-AADD-9B7B-014F247E97F7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9695058" y="3179022"/>
            <a:ext cx="638435" cy="638435"/>
          </a:xfrm>
          <a:prstGeom prst="rect">
            <a:avLst/>
          </a:prstGeom>
        </p:spPr>
      </p:pic>
      <p:pic>
        <p:nvPicPr>
          <p:cNvPr id="10" name="NJS_arctic_a0227 (3).wav">
            <a:hlinkClick r:id="" action="ppaction://media"/>
            <a:extLst>
              <a:ext uri="{FF2B5EF4-FFF2-40B4-BE49-F238E27FC236}">
                <a16:creationId xmlns:a16="http://schemas.microsoft.com/office/drawing/2014/main" id="{7A1F7F87-60CD-22C2-C427-FFD9D31CAF3D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9712475" y="3726607"/>
            <a:ext cx="638435" cy="638435"/>
          </a:xfrm>
          <a:prstGeom prst="rect">
            <a:avLst/>
          </a:prstGeom>
        </p:spPr>
      </p:pic>
      <p:pic>
        <p:nvPicPr>
          <p:cNvPr id="11" name="ZHAA_arctic_a0280 (4).wav">
            <a:hlinkClick r:id="" action="ppaction://media"/>
            <a:extLst>
              <a:ext uri="{FF2B5EF4-FFF2-40B4-BE49-F238E27FC236}">
                <a16:creationId xmlns:a16="http://schemas.microsoft.com/office/drawing/2014/main" id="{078E7EDA-6F47-72C0-9910-C4778F53F6F4}"/>
              </a:ext>
            </a:extLst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9718334" y="4209961"/>
            <a:ext cx="638435" cy="638435"/>
          </a:xfrm>
          <a:prstGeom prst="rect">
            <a:avLst/>
          </a:prstGeom>
        </p:spPr>
      </p:pic>
      <p:pic>
        <p:nvPicPr>
          <p:cNvPr id="12" name="ZHAA_arctic_a0365 (3).wav">
            <a:hlinkClick r:id="" action="ppaction://media"/>
            <a:extLst>
              <a:ext uri="{FF2B5EF4-FFF2-40B4-BE49-F238E27FC236}">
                <a16:creationId xmlns:a16="http://schemas.microsoft.com/office/drawing/2014/main" id="{C4250911-11B7-D40F-A4B5-A1F0BF4D0D98}"/>
              </a:ext>
            </a:extLst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9712475" y="4702723"/>
            <a:ext cx="638435" cy="638435"/>
          </a:xfrm>
          <a:prstGeom prst="rect">
            <a:avLst/>
          </a:prstGeom>
        </p:spPr>
      </p:pic>
      <p:pic>
        <p:nvPicPr>
          <p:cNvPr id="13" name="ZHAA_arctic_a0443 (3).wav">
            <a:hlinkClick r:id="" action="ppaction://media"/>
            <a:extLst>
              <a:ext uri="{FF2B5EF4-FFF2-40B4-BE49-F238E27FC236}">
                <a16:creationId xmlns:a16="http://schemas.microsoft.com/office/drawing/2014/main" id="{98C63062-A347-BFF2-5E37-A5591FA39308}"/>
              </a:ext>
            </a:extLst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9725538" y="5205128"/>
            <a:ext cx="638435" cy="638435"/>
          </a:xfrm>
          <a:prstGeom prst="rect">
            <a:avLst/>
          </a:prstGeom>
        </p:spPr>
      </p:pic>
      <p:pic>
        <p:nvPicPr>
          <p:cNvPr id="14" name="NJS_arctic_a0038 (5).wav">
            <a:hlinkClick r:id="" action="ppaction://media"/>
            <a:extLst>
              <a:ext uri="{FF2B5EF4-FFF2-40B4-BE49-F238E27FC236}">
                <a16:creationId xmlns:a16="http://schemas.microsoft.com/office/drawing/2014/main" id="{C3CAD53F-B3CB-352F-EC85-34023B790645}"/>
              </a:ext>
            </a:extLst>
          </p:cNvPr>
          <p:cNvPicPr>
            <a:picLocks noChangeAspect="1"/>
          </p:cNvPicPr>
          <p:nvPr>
            <a:audioFile r:link="rId35"/>
            <p:extLst>
              <p:ext uri="{DAA4B4D4-6D71-4841-9C94-3DE7FCFB9230}">
                <p14:media xmlns:p14="http://schemas.microsoft.com/office/powerpoint/2010/main" r:embed="rId36">
                  <p14:trim end="185.1194"/>
                  <p14:fade in="23.3993"/>
                </p14:media>
              </p:ext>
            </p:extLst>
          </p:nvPr>
        </p:nvPicPr>
        <p:blipFill>
          <a:blip r:embed="rId39"/>
          <a:stretch>
            <a:fillRect/>
          </a:stretch>
        </p:blipFill>
        <p:spPr>
          <a:xfrm>
            <a:off x="9699222" y="2660871"/>
            <a:ext cx="647583" cy="6475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7EABB7-B4A0-C025-E4C2-BCCCDE3AB7A3}"/>
              </a:ext>
            </a:extLst>
          </p:cNvPr>
          <p:cNvSpPr txBox="1"/>
          <p:nvPr/>
        </p:nvSpPr>
        <p:spPr>
          <a:xfrm>
            <a:off x="648182" y="6134582"/>
            <a:ext cx="113676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Quamer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W., Das, A., Gutierrez-Osuna, R. (2023) Decoupling Segmental and Prosodic Cues of Non-native Speech through Vector Quantization. Proc. INTERSPEECH 2023, 2083-2087, </a:t>
            </a:r>
            <a:r>
              <a:rPr lang="en-US" sz="14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doi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10.21437/Interspeech.2023-2202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69942285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2D1B4-7447-E1E0-27D6-AA1C0B451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507758"/>
            <a:ext cx="10480768" cy="609600"/>
          </a:xfrm>
        </p:spPr>
        <p:txBody>
          <a:bodyPr/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Synthesis Outputs : Unseen Sri Lankan Accent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5C9C4F-2ED0-F689-9E38-17A7F6398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6EB63-47CB-42A9-BE06-570AF14B67EA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E09B29E-0218-B7D2-F3C9-A1E7305022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184564"/>
              </p:ext>
            </p:extLst>
          </p:nvPr>
        </p:nvGraphicFramePr>
        <p:xfrm>
          <a:off x="1066799" y="1896593"/>
          <a:ext cx="10058398" cy="38349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67924">
                  <a:extLst>
                    <a:ext uri="{9D8B030D-6E8A-4147-A177-3AD203B41FA5}">
                      <a16:colId xmlns:a16="http://schemas.microsoft.com/office/drawing/2014/main" val="1446193358"/>
                    </a:ext>
                  </a:extLst>
                </a:gridCol>
                <a:gridCol w="3132135">
                  <a:extLst>
                    <a:ext uri="{9D8B030D-6E8A-4147-A177-3AD203B41FA5}">
                      <a16:colId xmlns:a16="http://schemas.microsoft.com/office/drawing/2014/main" val="3481534045"/>
                    </a:ext>
                  </a:extLst>
                </a:gridCol>
                <a:gridCol w="2413316">
                  <a:extLst>
                    <a:ext uri="{9D8B030D-6E8A-4147-A177-3AD203B41FA5}">
                      <a16:colId xmlns:a16="http://schemas.microsoft.com/office/drawing/2014/main" val="4213204307"/>
                    </a:ext>
                  </a:extLst>
                </a:gridCol>
                <a:gridCol w="2445023">
                  <a:extLst>
                    <a:ext uri="{9D8B030D-6E8A-4147-A177-3AD203B41FA5}">
                      <a16:colId xmlns:a16="http://schemas.microsoft.com/office/drawing/2014/main" val="4236131363"/>
                    </a:ext>
                  </a:extLst>
                </a:gridCol>
              </a:tblGrid>
              <a:tr h="730141">
                <a:tc>
                  <a:txBody>
                    <a:bodyPr/>
                    <a:lstStyle/>
                    <a:p>
                      <a:r>
                        <a:rPr lang="en-US" b="1" dirty="0"/>
                        <a:t>Speaker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Text Transcript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Original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Accent Converted (</a:t>
                      </a:r>
                      <a:r>
                        <a:rPr lang="en-US" b="1" dirty="0" err="1"/>
                        <a:t>TV_only</a:t>
                      </a:r>
                      <a:r>
                        <a:rPr lang="en-US" b="1" dirty="0"/>
                        <a:t> variant)</a:t>
                      </a:r>
                    </a:p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3353469"/>
                  </a:ext>
                </a:extLst>
              </a:tr>
              <a:tr h="730141">
                <a:tc rowSpan="4">
                  <a:txBody>
                    <a:bodyPr/>
                    <a:lstStyle/>
                    <a:p>
                      <a:r>
                        <a:rPr lang="en-US" sz="1400" dirty="0"/>
                        <a:t>DSL</a:t>
                      </a:r>
                    </a:p>
                    <a:p>
                      <a:r>
                        <a:rPr lang="en-US" sz="1400" dirty="0"/>
                        <a:t>(Sri Lankan)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Gad your letter came just in 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2133866"/>
                  </a:ext>
                </a:extLst>
              </a:tr>
              <a:tr h="730141">
                <a:tc v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He turned sharply and faced Gregson across the table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0159785"/>
                  </a:ext>
                </a:extLst>
              </a:tr>
              <a:tr h="730141">
                <a:tc v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Lord but I’m glad to see you again Phil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3963598"/>
                  </a:ext>
                </a:extLst>
              </a:tr>
              <a:tr h="730141">
                <a:tc v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I'm playing a single hand in what looks like a losing game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1126207"/>
                  </a:ext>
                </a:extLst>
              </a:tr>
            </a:tbl>
          </a:graphicData>
        </a:graphic>
      </p:graphicFrame>
      <p:pic>
        <p:nvPicPr>
          <p:cNvPr id="10" name="out_audio1.wav">
            <a:hlinkClick r:id="" action="ppaction://media"/>
            <a:extLst>
              <a:ext uri="{FF2B5EF4-FFF2-40B4-BE49-F238E27FC236}">
                <a16:creationId xmlns:a16="http://schemas.microsoft.com/office/drawing/2014/main" id="{1620A35D-5E3C-D853-D621-854C432B8F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927923" y="4183154"/>
            <a:ext cx="812800" cy="812800"/>
          </a:xfrm>
          <a:prstGeom prst="rect">
            <a:avLst/>
          </a:prstGeom>
        </p:spPr>
      </p:pic>
      <p:pic>
        <p:nvPicPr>
          <p:cNvPr id="12" name="DSL_arctic_a0004.wav">
            <a:hlinkClick r:id="" action="ppaction://media"/>
            <a:extLst>
              <a:ext uri="{FF2B5EF4-FFF2-40B4-BE49-F238E27FC236}">
                <a16:creationId xmlns:a16="http://schemas.microsoft.com/office/drawing/2014/main" id="{F2CEC4DE-52BA-55AD-1B9E-47A451E9269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end="2858.2278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466472" y="4201296"/>
            <a:ext cx="812800" cy="812800"/>
          </a:xfrm>
          <a:prstGeom prst="rect">
            <a:avLst/>
          </a:prstGeom>
        </p:spPr>
      </p:pic>
      <p:pic>
        <p:nvPicPr>
          <p:cNvPr id="14" name="out_audio2.wav">
            <a:hlinkClick r:id="" action="ppaction://media"/>
            <a:extLst>
              <a:ext uri="{FF2B5EF4-FFF2-40B4-BE49-F238E27FC236}">
                <a16:creationId xmlns:a16="http://schemas.microsoft.com/office/drawing/2014/main" id="{F5D271C9-89BD-224B-7208-7C601FABE32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927923" y="2719570"/>
            <a:ext cx="812800" cy="812800"/>
          </a:xfrm>
          <a:prstGeom prst="rect">
            <a:avLst/>
          </a:prstGeom>
        </p:spPr>
      </p:pic>
      <p:pic>
        <p:nvPicPr>
          <p:cNvPr id="17" name="DSL_arctic_a0008.wav">
            <a:hlinkClick r:id="" action="ppaction://media"/>
            <a:extLst>
              <a:ext uri="{FF2B5EF4-FFF2-40B4-BE49-F238E27FC236}">
                <a16:creationId xmlns:a16="http://schemas.microsoft.com/office/drawing/2014/main" id="{548E7F3C-7CDD-8577-3AD3-4DE2E29D2C4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7">
                  <p14:trim end="1042.385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466472" y="2728641"/>
            <a:ext cx="812800" cy="812800"/>
          </a:xfrm>
          <a:prstGeom prst="rect">
            <a:avLst/>
          </a:prstGeom>
        </p:spPr>
      </p:pic>
      <p:pic>
        <p:nvPicPr>
          <p:cNvPr id="20" name="out_audio4.wav">
            <a:hlinkClick r:id="" action="ppaction://media"/>
            <a:extLst>
              <a:ext uri="{FF2B5EF4-FFF2-40B4-BE49-F238E27FC236}">
                <a16:creationId xmlns:a16="http://schemas.microsoft.com/office/drawing/2014/main" id="{DC150DA9-01CC-0801-5BA3-86CE8303830F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927923" y="4925559"/>
            <a:ext cx="812800" cy="812800"/>
          </a:xfrm>
          <a:prstGeom prst="rect">
            <a:avLst/>
          </a:prstGeom>
        </p:spPr>
      </p:pic>
      <p:pic>
        <p:nvPicPr>
          <p:cNvPr id="21" name="DSL_arctic_a0010.wav">
            <a:hlinkClick r:id="" action="ppaction://media"/>
            <a:extLst>
              <a:ext uri="{FF2B5EF4-FFF2-40B4-BE49-F238E27FC236}">
                <a16:creationId xmlns:a16="http://schemas.microsoft.com/office/drawing/2014/main" id="{DA56412F-6D1F-D7E7-35F0-9DC331FF78B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10">
                  <p14:trim end="1489.2476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453409" y="4922511"/>
            <a:ext cx="812800" cy="812800"/>
          </a:xfrm>
          <a:prstGeom prst="rect">
            <a:avLst/>
          </a:prstGeom>
        </p:spPr>
      </p:pic>
      <p:pic>
        <p:nvPicPr>
          <p:cNvPr id="22" name="out_audio3.wav">
            <a:hlinkClick r:id="" action="ppaction://media"/>
            <a:extLst>
              <a:ext uri="{FF2B5EF4-FFF2-40B4-BE49-F238E27FC236}">
                <a16:creationId xmlns:a16="http://schemas.microsoft.com/office/drawing/2014/main" id="{27358ECE-89C7-86DE-EBC6-9A328EE079DF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927923" y="3450968"/>
            <a:ext cx="812800" cy="812800"/>
          </a:xfrm>
          <a:prstGeom prst="rect">
            <a:avLst/>
          </a:prstGeom>
        </p:spPr>
      </p:pic>
      <p:pic>
        <p:nvPicPr>
          <p:cNvPr id="23" name="DSL_arctic_a0009.wav">
            <a:hlinkClick r:id="" action="ppaction://media"/>
            <a:extLst>
              <a:ext uri="{FF2B5EF4-FFF2-40B4-BE49-F238E27FC236}">
                <a16:creationId xmlns:a16="http://schemas.microsoft.com/office/drawing/2014/main" id="{AC01BF69-F865-4721-5635-8F8830004FD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13">
                  <p14:trim end="1705.6256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466472" y="346496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208531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2D1B4-7447-E1E0-27D6-AA1C0B451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078" y="447853"/>
            <a:ext cx="10480768" cy="609600"/>
          </a:xfrm>
        </p:spPr>
        <p:txBody>
          <a:bodyPr/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Synthesis Outputs : Comparisons to baselines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5C9C4F-2ED0-F689-9E38-17A7F6398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6EB63-47CB-42A9-BE06-570AF14B67EA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E09B29E-0218-B7D2-F3C9-A1E7305022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067913"/>
              </p:ext>
            </p:extLst>
          </p:nvPr>
        </p:nvGraphicFramePr>
        <p:xfrm>
          <a:off x="1239078" y="1507987"/>
          <a:ext cx="8939351" cy="36534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2108">
                  <a:extLst>
                    <a:ext uri="{9D8B030D-6E8A-4147-A177-3AD203B41FA5}">
                      <a16:colId xmlns:a16="http://schemas.microsoft.com/office/drawing/2014/main" val="1446193358"/>
                    </a:ext>
                  </a:extLst>
                </a:gridCol>
                <a:gridCol w="1835892">
                  <a:extLst>
                    <a:ext uri="{9D8B030D-6E8A-4147-A177-3AD203B41FA5}">
                      <a16:colId xmlns:a16="http://schemas.microsoft.com/office/drawing/2014/main" val="3481534045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4213204307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4236131363"/>
                    </a:ext>
                  </a:extLst>
                </a:gridCol>
                <a:gridCol w="1489166">
                  <a:extLst>
                    <a:ext uri="{9D8B030D-6E8A-4147-A177-3AD203B41FA5}">
                      <a16:colId xmlns:a16="http://schemas.microsoft.com/office/drawing/2014/main" val="3431382007"/>
                    </a:ext>
                  </a:extLst>
                </a:gridCol>
                <a:gridCol w="1554482">
                  <a:extLst>
                    <a:ext uri="{9D8B030D-6E8A-4147-A177-3AD203B41FA5}">
                      <a16:colId xmlns:a16="http://schemas.microsoft.com/office/drawing/2014/main" val="452376274"/>
                    </a:ext>
                  </a:extLst>
                </a:gridCol>
              </a:tblGrid>
              <a:tr h="730141">
                <a:tc>
                  <a:txBody>
                    <a:bodyPr/>
                    <a:lstStyle/>
                    <a:p>
                      <a:r>
                        <a:rPr lang="en-US" b="0" dirty="0"/>
                        <a:t>Speaker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Text Transcript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Original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Combined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TV only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PPG only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3353469"/>
                  </a:ext>
                </a:extLst>
              </a:tr>
              <a:tr h="730141">
                <a:tc>
                  <a:txBody>
                    <a:bodyPr/>
                    <a:lstStyle/>
                    <a:p>
                      <a:r>
                        <a:rPr lang="en-US" sz="1400" dirty="0"/>
                        <a:t>NJS (</a:t>
                      </a:r>
                      <a:r>
                        <a:rPr lang="en-US" sz="1400" dirty="0" err="1"/>
                        <a:t>spanish</a:t>
                      </a:r>
                      <a:r>
                        <a:rPr lang="en-US" sz="1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Gad your letter came just in 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2133866"/>
                  </a:ext>
                </a:extLst>
              </a:tr>
              <a:tr h="730141">
                <a:tc>
                  <a:txBody>
                    <a:bodyPr/>
                    <a:lstStyle/>
                    <a:p>
                      <a:r>
                        <a:rPr lang="en-US" sz="1400" dirty="0"/>
                        <a:t>TXHC</a:t>
                      </a:r>
                    </a:p>
                    <a:p>
                      <a:r>
                        <a:rPr lang="en-US" sz="1400" dirty="0"/>
                        <a:t>(Chinese)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He turned sharply and faced Gregson across the table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0159785"/>
                  </a:ext>
                </a:extLst>
              </a:tr>
              <a:tr h="730141">
                <a:tc>
                  <a:txBody>
                    <a:bodyPr/>
                    <a:lstStyle/>
                    <a:p>
                      <a:r>
                        <a:rPr lang="en-US" sz="1400" dirty="0"/>
                        <a:t>YKWK</a:t>
                      </a:r>
                    </a:p>
                    <a:p>
                      <a:r>
                        <a:rPr lang="en-US" sz="1400" dirty="0"/>
                        <a:t>(Korean)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Lord but I’m glad to see you again Phil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3963598"/>
                  </a:ext>
                </a:extLst>
              </a:tr>
              <a:tr h="730141">
                <a:tc>
                  <a:txBody>
                    <a:bodyPr/>
                    <a:lstStyle/>
                    <a:p>
                      <a:r>
                        <a:rPr lang="en-US" sz="1400" dirty="0"/>
                        <a:t>ZHAA</a:t>
                      </a:r>
                    </a:p>
                    <a:p>
                      <a:r>
                        <a:rPr lang="en-US" sz="1400" dirty="0"/>
                        <a:t>(Arabic)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I'm playing a single hand in what looks like a losing game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1126207"/>
                  </a:ext>
                </a:extLst>
              </a:tr>
            </a:tbl>
          </a:graphicData>
        </a:graphic>
      </p:graphicFrame>
      <p:pic>
        <p:nvPicPr>
          <p:cNvPr id="8" name="arctic_a0008.wav">
            <a:hlinkClick r:id="" action="ppaction://media"/>
            <a:extLst>
              <a:ext uri="{FF2B5EF4-FFF2-40B4-BE49-F238E27FC236}">
                <a16:creationId xmlns:a16="http://schemas.microsoft.com/office/drawing/2014/main" id="{9B04C523-6B1D-CF00-2042-B2CFC47F77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4462701" y="2166390"/>
            <a:ext cx="812800" cy="812800"/>
          </a:xfrm>
          <a:prstGeom prst="rect">
            <a:avLst/>
          </a:prstGeom>
        </p:spPr>
      </p:pic>
      <p:pic>
        <p:nvPicPr>
          <p:cNvPr id="11" name="arctic_a0009.wav">
            <a:hlinkClick r:id="" action="ppaction://media"/>
            <a:extLst>
              <a:ext uri="{FF2B5EF4-FFF2-40B4-BE49-F238E27FC236}">
                <a16:creationId xmlns:a16="http://schemas.microsoft.com/office/drawing/2014/main" id="{06D8E19C-3A02-ABEF-7ED4-7BFB03E9397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4462701" y="2891043"/>
            <a:ext cx="812800" cy="812800"/>
          </a:xfrm>
          <a:prstGeom prst="rect">
            <a:avLst/>
          </a:prstGeom>
        </p:spPr>
      </p:pic>
      <p:pic>
        <p:nvPicPr>
          <p:cNvPr id="15" name="arctic_a0004.wav">
            <a:hlinkClick r:id="" action="ppaction://media"/>
            <a:extLst>
              <a:ext uri="{FF2B5EF4-FFF2-40B4-BE49-F238E27FC236}">
                <a16:creationId xmlns:a16="http://schemas.microsoft.com/office/drawing/2014/main" id="{EF540F2B-D6A5-4636-45A4-8A306C10CDB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4462701" y="3623591"/>
            <a:ext cx="812800" cy="812800"/>
          </a:xfrm>
          <a:prstGeom prst="rect">
            <a:avLst/>
          </a:prstGeom>
        </p:spPr>
      </p:pic>
      <p:pic>
        <p:nvPicPr>
          <p:cNvPr id="18" name="arctic_a0010.wav">
            <a:hlinkClick r:id="" action="ppaction://media"/>
            <a:extLst>
              <a:ext uri="{FF2B5EF4-FFF2-40B4-BE49-F238E27FC236}">
                <a16:creationId xmlns:a16="http://schemas.microsoft.com/office/drawing/2014/main" id="{67434ABA-D277-943A-BCA7-71E8AC7F59B8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4445284" y="4348650"/>
            <a:ext cx="812800" cy="812800"/>
          </a:xfrm>
          <a:prstGeom prst="rect">
            <a:avLst/>
          </a:prstGeom>
        </p:spPr>
      </p:pic>
      <p:pic>
        <p:nvPicPr>
          <p:cNvPr id="14" name="YKWK_arctic_a0004 (2).wav">
            <a:hlinkClick r:id="" action="ppaction://media"/>
            <a:extLst>
              <a:ext uri="{FF2B5EF4-FFF2-40B4-BE49-F238E27FC236}">
                <a16:creationId xmlns:a16="http://schemas.microsoft.com/office/drawing/2014/main" id="{03BA8232-B69E-7F76-5BA2-0B129CE5FA56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7441538" y="3632999"/>
            <a:ext cx="812800" cy="812800"/>
          </a:xfrm>
          <a:prstGeom prst="rect">
            <a:avLst/>
          </a:prstGeom>
        </p:spPr>
      </p:pic>
      <p:pic>
        <p:nvPicPr>
          <p:cNvPr id="17" name="ZHAA_arctic_a0010 (2).wav">
            <a:hlinkClick r:id="" action="ppaction://media"/>
            <a:extLst>
              <a:ext uri="{FF2B5EF4-FFF2-40B4-BE49-F238E27FC236}">
                <a16:creationId xmlns:a16="http://schemas.microsoft.com/office/drawing/2014/main" id="{5148B5B2-6673-B8B8-9525-213BE62F728F}"/>
              </a:ext>
            </a:extLst>
          </p:cNvPr>
          <p:cNvPicPr>
            <a:picLocks noChangeAspect="1"/>
          </p:cNvPicPr>
          <p:nvPr>
            <a:audioFile r:link="rId11"/>
            <p:extLst>
              <p:ext uri="{DAA4B4D4-6D71-4841-9C94-3DE7FCFB9230}">
                <p14:media xmlns:p14="http://schemas.microsoft.com/office/powerpoint/2010/main" r:embed="rId12">
                  <p14:trim end="321.6241"/>
                </p14:media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7468042" y="4373953"/>
            <a:ext cx="812800" cy="812800"/>
          </a:xfrm>
          <a:prstGeom prst="rect">
            <a:avLst/>
          </a:prstGeom>
        </p:spPr>
      </p:pic>
      <p:pic>
        <p:nvPicPr>
          <p:cNvPr id="24" name="NJS_arctic_a0008 (2).wav">
            <a:hlinkClick r:id="" action="ppaction://media"/>
            <a:extLst>
              <a:ext uri="{FF2B5EF4-FFF2-40B4-BE49-F238E27FC236}">
                <a16:creationId xmlns:a16="http://schemas.microsoft.com/office/drawing/2014/main" id="{BA381CE3-381E-F5B0-BFE5-01BD6B5B0E44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5861878" y="2155564"/>
            <a:ext cx="812800" cy="812800"/>
          </a:xfrm>
          <a:prstGeom prst="rect">
            <a:avLst/>
          </a:prstGeom>
        </p:spPr>
      </p:pic>
      <p:pic>
        <p:nvPicPr>
          <p:cNvPr id="26" name="YKWK_arctic_a0004 (1).wav">
            <a:hlinkClick r:id="" action="ppaction://media"/>
            <a:extLst>
              <a:ext uri="{FF2B5EF4-FFF2-40B4-BE49-F238E27FC236}">
                <a16:creationId xmlns:a16="http://schemas.microsoft.com/office/drawing/2014/main" id="{464B1F8B-0C13-A5CF-CE26-68F02A5A7B6A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5861878" y="3663673"/>
            <a:ext cx="812800" cy="812800"/>
          </a:xfrm>
          <a:prstGeom prst="rect">
            <a:avLst/>
          </a:prstGeom>
        </p:spPr>
      </p:pic>
      <p:pic>
        <p:nvPicPr>
          <p:cNvPr id="13" name="TXHC_arctic_a0009 (3).wav">
            <a:hlinkClick r:id="" action="ppaction://media"/>
            <a:extLst>
              <a:ext uri="{FF2B5EF4-FFF2-40B4-BE49-F238E27FC236}">
                <a16:creationId xmlns:a16="http://schemas.microsoft.com/office/drawing/2014/main" id="{FF14229B-0439-16A2-6EF6-E3BCB7282839}"/>
              </a:ext>
            </a:extLst>
          </p:cNvPr>
          <p:cNvPicPr>
            <a:picLocks noChangeAspect="1"/>
          </p:cNvPicPr>
          <p:nvPr>
            <a:audioFile r:link="rId11"/>
            <p:extLst>
              <p:ext uri="{DAA4B4D4-6D71-4841-9C94-3DE7FCFB9230}">
                <p14:media xmlns:p14="http://schemas.microsoft.com/office/powerpoint/2010/main" r:embed="rId17">
                  <p14:trim end="253.7739"/>
                </p14:media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5861878" y="2928818"/>
            <a:ext cx="812800" cy="812800"/>
          </a:xfrm>
          <a:prstGeom prst="rect">
            <a:avLst/>
          </a:prstGeom>
        </p:spPr>
      </p:pic>
      <p:pic>
        <p:nvPicPr>
          <p:cNvPr id="19" name="ZHAA_arctic_a0010 (3).wav">
            <a:hlinkClick r:id="" action="ppaction://media"/>
            <a:extLst>
              <a:ext uri="{FF2B5EF4-FFF2-40B4-BE49-F238E27FC236}">
                <a16:creationId xmlns:a16="http://schemas.microsoft.com/office/drawing/2014/main" id="{F72698EF-3840-68E5-C331-79A04422E886}"/>
              </a:ext>
            </a:extLst>
          </p:cNvPr>
          <p:cNvPicPr>
            <a:picLocks noChangeAspect="1"/>
          </p:cNvPicPr>
          <p:nvPr>
            <a:audioFile r:link="rId11"/>
            <p:extLst>
              <p:ext uri="{DAA4B4D4-6D71-4841-9C94-3DE7FCFB9230}">
                <p14:media xmlns:p14="http://schemas.microsoft.com/office/powerpoint/2010/main" r:embed="rId18">
                  <p14:trim end="307.6691"/>
                </p14:media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5861878" y="4373953"/>
            <a:ext cx="812800" cy="812800"/>
          </a:xfrm>
          <a:prstGeom prst="rect">
            <a:avLst/>
          </a:prstGeom>
        </p:spPr>
      </p:pic>
      <p:pic>
        <p:nvPicPr>
          <p:cNvPr id="20" name="NJS_arctic_a0008 (4).wav">
            <a:hlinkClick r:id="" action="ppaction://media"/>
            <a:extLst>
              <a:ext uri="{FF2B5EF4-FFF2-40B4-BE49-F238E27FC236}">
                <a16:creationId xmlns:a16="http://schemas.microsoft.com/office/drawing/2014/main" id="{65F0EB95-7303-8679-DEFF-1FA5E661F717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7446679" y="2168258"/>
            <a:ext cx="812800" cy="812800"/>
          </a:xfrm>
          <a:prstGeom prst="rect">
            <a:avLst/>
          </a:prstGeom>
        </p:spPr>
      </p:pic>
      <p:pic>
        <p:nvPicPr>
          <p:cNvPr id="21" name="TXHC_arctic_a0009 (3).wav">
            <a:hlinkClick r:id="" action="ppaction://media"/>
            <a:extLst>
              <a:ext uri="{FF2B5EF4-FFF2-40B4-BE49-F238E27FC236}">
                <a16:creationId xmlns:a16="http://schemas.microsoft.com/office/drawing/2014/main" id="{9451490A-3F8C-006F-31EB-B6CC33D0DD90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7446679" y="2923592"/>
            <a:ext cx="812800" cy="812800"/>
          </a:xfrm>
          <a:prstGeom prst="rect">
            <a:avLst/>
          </a:prstGeom>
        </p:spPr>
      </p:pic>
      <p:pic>
        <p:nvPicPr>
          <p:cNvPr id="3" name="NJS_arctic_a0008 (4).wav">
            <a:hlinkClick r:id="" action="ppaction://media"/>
            <a:extLst>
              <a:ext uri="{FF2B5EF4-FFF2-40B4-BE49-F238E27FC236}">
                <a16:creationId xmlns:a16="http://schemas.microsoft.com/office/drawing/2014/main" id="{F1C788A5-5749-32FF-8637-BEF5964D0310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8989789" y="2145659"/>
            <a:ext cx="812800" cy="812800"/>
          </a:xfrm>
          <a:prstGeom prst="rect">
            <a:avLst/>
          </a:prstGeom>
        </p:spPr>
      </p:pic>
      <p:pic>
        <p:nvPicPr>
          <p:cNvPr id="6" name="TXHC_arctic_a0009 (3).wav">
            <a:hlinkClick r:id="" action="ppaction://media"/>
            <a:extLst>
              <a:ext uri="{FF2B5EF4-FFF2-40B4-BE49-F238E27FC236}">
                <a16:creationId xmlns:a16="http://schemas.microsoft.com/office/drawing/2014/main" id="{26484290-C7EE-9B0A-9091-D69E26A3FB50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8987558" y="2850873"/>
            <a:ext cx="812800" cy="812800"/>
          </a:xfrm>
          <a:prstGeom prst="rect">
            <a:avLst/>
          </a:prstGeom>
        </p:spPr>
      </p:pic>
      <p:pic>
        <p:nvPicPr>
          <p:cNvPr id="9" name="YKWK_arctic_a0004 (3).wav">
            <a:hlinkClick r:id="" action="ppaction://media"/>
            <a:extLst>
              <a:ext uri="{FF2B5EF4-FFF2-40B4-BE49-F238E27FC236}">
                <a16:creationId xmlns:a16="http://schemas.microsoft.com/office/drawing/2014/main" id="{ED95590E-A7B6-3115-AFBC-0A243BC37187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9012268" y="3650794"/>
            <a:ext cx="812800" cy="812800"/>
          </a:xfrm>
          <a:prstGeom prst="rect">
            <a:avLst/>
          </a:prstGeom>
        </p:spPr>
      </p:pic>
      <p:pic>
        <p:nvPicPr>
          <p:cNvPr id="12" name="ZHAA_arctic_a0010 (3).wav">
            <a:hlinkClick r:id="" action="ppaction://media"/>
            <a:extLst>
              <a:ext uri="{FF2B5EF4-FFF2-40B4-BE49-F238E27FC236}">
                <a16:creationId xmlns:a16="http://schemas.microsoft.com/office/drawing/2014/main" id="{624E17C7-6215-D902-AD76-EA464BDD4623}"/>
              </a:ext>
            </a:extLst>
          </p:cNvPr>
          <p:cNvPicPr>
            <a:picLocks noChangeAspect="1"/>
          </p:cNvPicPr>
          <p:nvPr>
            <a:audioFile r:link="rId11"/>
            <p:extLst>
              <p:ext uri="{DAA4B4D4-6D71-4841-9C94-3DE7FCFB9230}">
                <p14:media xmlns:p14="http://schemas.microsoft.com/office/powerpoint/2010/main" r:embed="rId29">
                  <p14:trim end="396.5278"/>
                </p14:media>
              </p:ext>
            </p:extLst>
          </p:nvPr>
        </p:nvPicPr>
        <p:blipFill>
          <a:blip r:embed="rId32"/>
          <a:stretch>
            <a:fillRect/>
          </a:stretch>
        </p:blipFill>
        <p:spPr>
          <a:xfrm>
            <a:off x="9007127" y="43486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8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4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64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72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64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339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231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264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318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3412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231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344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23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34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264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332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297D9-299D-4B62-EF40-0CF91DFB9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8" y="615237"/>
            <a:ext cx="10058399" cy="6096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Results with Reference-free Speech </a:t>
            </a:r>
            <a:r>
              <a:rPr lang="en-US" sz="2400" dirty="0">
                <a:solidFill>
                  <a:srgbClr val="FF0000"/>
                </a:solidFill>
              </a:rPr>
              <a:t>(Ongoing work not in the current paper)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80CC94A-E841-0102-482F-1663CC09E8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097264"/>
              </p:ext>
            </p:extLst>
          </p:nvPr>
        </p:nvGraphicFramePr>
        <p:xfrm>
          <a:off x="1066798" y="1676400"/>
          <a:ext cx="10058400" cy="43742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4100634573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452728677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3916869158"/>
                    </a:ext>
                  </a:extLst>
                </a:gridCol>
              </a:tblGrid>
              <a:tr h="611389">
                <a:tc>
                  <a:txBody>
                    <a:bodyPr/>
                    <a:lstStyle/>
                    <a:p>
                      <a:r>
                        <a:rPr lang="en-US" b="1" dirty="0"/>
                        <a:t>Speaker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Original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Accent Converted (</a:t>
                      </a:r>
                      <a:r>
                        <a:rPr lang="en-US" dirty="0" err="1"/>
                        <a:t>TV_only</a:t>
                      </a:r>
                      <a:r>
                        <a:rPr lang="en-US" dirty="0"/>
                        <a:t> variant)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983298"/>
                  </a:ext>
                </a:extLst>
              </a:tr>
              <a:tr h="639810">
                <a:tc>
                  <a:txBody>
                    <a:bodyPr/>
                    <a:lstStyle/>
                    <a:p>
                      <a:r>
                        <a:rPr lang="en-US" dirty="0"/>
                        <a:t>Korean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174045"/>
                  </a:ext>
                </a:extLst>
              </a:tr>
              <a:tr h="773595">
                <a:tc>
                  <a:txBody>
                    <a:bodyPr/>
                    <a:lstStyle/>
                    <a:p>
                      <a:r>
                        <a:rPr lang="en-US" dirty="0"/>
                        <a:t>Sri Lankan (Unseen Accent)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264916"/>
                  </a:ext>
                </a:extLst>
              </a:tr>
              <a:tr h="773595">
                <a:tc>
                  <a:txBody>
                    <a:bodyPr/>
                    <a:lstStyle/>
                    <a:p>
                      <a:r>
                        <a:rPr lang="en-US" dirty="0"/>
                        <a:t>Italian (Unseen Accent)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710510"/>
                  </a:ext>
                </a:extLst>
              </a:tr>
              <a:tr h="773595">
                <a:tc>
                  <a:txBody>
                    <a:bodyPr/>
                    <a:lstStyle/>
                    <a:p>
                      <a:r>
                        <a:rPr lang="en-US" dirty="0"/>
                        <a:t>Polish (Unseen Accent)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269688"/>
                  </a:ext>
                </a:extLst>
              </a:tr>
              <a:tr h="773595">
                <a:tc>
                  <a:txBody>
                    <a:bodyPr/>
                    <a:lstStyle/>
                    <a:p>
                      <a:r>
                        <a:rPr lang="en-US" dirty="0"/>
                        <a:t>Arabic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8184152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EF278A-EBE5-CD48-2044-2BC447CE0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6EB63-47CB-42A9-BE06-570AF14B67EA}" type="slidenum">
              <a:rPr lang="en-US" smtClean="0"/>
              <a:t>4</a:t>
            </a:fld>
            <a:endParaRPr lang="en-US"/>
          </a:p>
        </p:txBody>
      </p:sp>
      <p:pic>
        <p:nvPicPr>
          <p:cNvPr id="8" name="KR_M_Tyler_English-accent.wav">
            <a:hlinkClick r:id="" action="ppaction://media"/>
            <a:extLst>
              <a:ext uri="{FF2B5EF4-FFF2-40B4-BE49-F238E27FC236}">
                <a16:creationId xmlns:a16="http://schemas.microsoft.com/office/drawing/2014/main" id="{1F42FE85-E56A-C211-BD01-E1F8AC189AF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9031.4617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557700" y="2215071"/>
            <a:ext cx="812800" cy="812800"/>
          </a:xfrm>
          <a:prstGeom prst="rect">
            <a:avLst/>
          </a:prstGeom>
        </p:spPr>
      </p:pic>
      <p:pic>
        <p:nvPicPr>
          <p:cNvPr id="10" name="d_1.wav">
            <a:hlinkClick r:id="" action="ppaction://media"/>
            <a:extLst>
              <a:ext uri="{FF2B5EF4-FFF2-40B4-BE49-F238E27FC236}">
                <a16:creationId xmlns:a16="http://schemas.microsoft.com/office/drawing/2014/main" id="{A12C0549-EB98-4C00-764A-13CB7A2A6D5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564771" y="2945689"/>
            <a:ext cx="812800" cy="812800"/>
          </a:xfrm>
          <a:prstGeom prst="rect">
            <a:avLst/>
          </a:prstGeom>
        </p:spPr>
      </p:pic>
      <p:pic>
        <p:nvPicPr>
          <p:cNvPr id="14" name="DDSL_d_1 (1).wav">
            <a:hlinkClick r:id="" action="ppaction://media"/>
            <a:extLst>
              <a:ext uri="{FF2B5EF4-FFF2-40B4-BE49-F238E27FC236}">
                <a16:creationId xmlns:a16="http://schemas.microsoft.com/office/drawing/2014/main" id="{CE346C8A-2CC4-DC07-A198-72A2C6F7081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758212" y="2932989"/>
            <a:ext cx="812800" cy="812800"/>
          </a:xfrm>
          <a:prstGeom prst="rect">
            <a:avLst/>
          </a:prstGeom>
        </p:spPr>
      </p:pic>
      <p:pic>
        <p:nvPicPr>
          <p:cNvPr id="15" name="TYK_wave_sample1 (1).wav">
            <a:hlinkClick r:id="" action="ppaction://media"/>
            <a:extLst>
              <a:ext uri="{FF2B5EF4-FFF2-40B4-BE49-F238E27FC236}">
                <a16:creationId xmlns:a16="http://schemas.microsoft.com/office/drawing/2014/main" id="{0DE9D366-45DE-481C-562E-ED5B47FDADE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7">
                  <p14:trim end="19276.7365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762568" y="2189313"/>
            <a:ext cx="812800" cy="812800"/>
          </a:xfrm>
          <a:prstGeom prst="rect">
            <a:avLst/>
          </a:prstGeom>
        </p:spPr>
      </p:pic>
      <p:pic>
        <p:nvPicPr>
          <p:cNvPr id="16" name="IT_M_Andrea.wav">
            <a:hlinkClick r:id="" action="ppaction://media"/>
            <a:extLst>
              <a:ext uri="{FF2B5EF4-FFF2-40B4-BE49-F238E27FC236}">
                <a16:creationId xmlns:a16="http://schemas.microsoft.com/office/drawing/2014/main" id="{94CA7CD0-230D-A8AF-944B-B64F3DAFEE7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8">
                  <p14:trim end="18343.2692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558963" y="3702052"/>
            <a:ext cx="812800" cy="812800"/>
          </a:xfrm>
          <a:prstGeom prst="rect">
            <a:avLst/>
          </a:prstGeom>
        </p:spPr>
      </p:pic>
      <p:pic>
        <p:nvPicPr>
          <p:cNvPr id="17" name="AIT_IT_M_Andrea.wav">
            <a:hlinkClick r:id="" action="ppaction://media"/>
            <a:extLst>
              <a:ext uri="{FF2B5EF4-FFF2-40B4-BE49-F238E27FC236}">
                <a16:creationId xmlns:a16="http://schemas.microsoft.com/office/drawing/2014/main" id="{869111EE-64EC-359C-AFC7-FA2A906AF57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9">
                  <p14:trim end="18381.7886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768376" y="3702052"/>
            <a:ext cx="812800" cy="812800"/>
          </a:xfrm>
          <a:prstGeom prst="rect">
            <a:avLst/>
          </a:prstGeom>
        </p:spPr>
      </p:pic>
      <p:pic>
        <p:nvPicPr>
          <p:cNvPr id="18" name="PL_M_Andrzej.wav">
            <a:hlinkClick r:id="" action="ppaction://media"/>
            <a:extLst>
              <a:ext uri="{FF2B5EF4-FFF2-40B4-BE49-F238E27FC236}">
                <a16:creationId xmlns:a16="http://schemas.microsoft.com/office/drawing/2014/main" id="{E1093D39-050A-20B0-D44A-363A8DB1FE9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10">
                  <p14:trim end="24240.5927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548799" y="4469961"/>
            <a:ext cx="812800" cy="812800"/>
          </a:xfrm>
          <a:prstGeom prst="rect">
            <a:avLst/>
          </a:prstGeom>
        </p:spPr>
      </p:pic>
      <p:pic>
        <p:nvPicPr>
          <p:cNvPr id="20" name="Arabic_F_Asma.wav">
            <a:hlinkClick r:id="" action="ppaction://media"/>
            <a:extLst>
              <a:ext uri="{FF2B5EF4-FFF2-40B4-BE49-F238E27FC236}">
                <a16:creationId xmlns:a16="http://schemas.microsoft.com/office/drawing/2014/main" id="{4BD5AB3E-B6A0-58BB-7D8C-59158161213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11">
                  <p14:trim end="13447.0676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535920" y="5208800"/>
            <a:ext cx="812800" cy="812800"/>
          </a:xfrm>
          <a:prstGeom prst="rect">
            <a:avLst/>
          </a:prstGeom>
        </p:spPr>
      </p:pic>
      <p:pic>
        <p:nvPicPr>
          <p:cNvPr id="21" name="FEA_Arabic_F_Asma.wav">
            <a:hlinkClick r:id="" action="ppaction://media"/>
            <a:extLst>
              <a:ext uri="{FF2B5EF4-FFF2-40B4-BE49-F238E27FC236}">
                <a16:creationId xmlns:a16="http://schemas.microsoft.com/office/drawing/2014/main" id="{C0794D29-98E0-EEFC-88A3-B3516BA6AB4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12">
                  <p14:trim end="13648.5651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768376" y="5215425"/>
            <a:ext cx="812800" cy="812800"/>
          </a:xfrm>
          <a:prstGeom prst="rect">
            <a:avLst/>
          </a:prstGeom>
        </p:spPr>
      </p:pic>
      <p:pic>
        <p:nvPicPr>
          <p:cNvPr id="22" name="ANP_PL_M_Andrzej (9).wav">
            <a:hlinkClick r:id="" action="ppaction://media"/>
            <a:extLst>
              <a:ext uri="{FF2B5EF4-FFF2-40B4-BE49-F238E27FC236}">
                <a16:creationId xmlns:a16="http://schemas.microsoft.com/office/drawing/2014/main" id="{EF8E38E3-6F0D-625C-9D58-7CF872D9593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13">
                  <p14:trim end="24441.5895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762597" y="447748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385849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359</Words>
  <Application>Microsoft Macintosh PowerPoint</Application>
  <PresentationFormat>Widescreen</PresentationFormat>
  <Paragraphs>67</Paragraphs>
  <Slides>4</Slides>
  <Notes>4</Notes>
  <HiddenSlides>0</HiddenSlides>
  <MMClips>52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Synthesis Outputs : Comparison to Baseline Model in Quamer et al., Interspeech 23</vt:lpstr>
      <vt:lpstr>Synthesis Outputs : Unseen Sri Lankan Accent</vt:lpstr>
      <vt:lpstr>Synthesis Outputs : Comparisons to baselines</vt:lpstr>
      <vt:lpstr>Results with Reference-free Speech (Ongoing work not in the current paper)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Synthesis Outputs : Comparison to SOTA prosody disentangle model (Interspeech 23)</dc:title>
  <dc:creator>Siriwardena, Yashish</dc:creator>
  <cp:lastModifiedBy>Dushyanthi Karunathilake</cp:lastModifiedBy>
  <cp:revision>4</cp:revision>
  <dcterms:created xsi:type="dcterms:W3CDTF">2023-09-07T04:20:38Z</dcterms:created>
  <dcterms:modified xsi:type="dcterms:W3CDTF">2024-03-12T01:54:31Z</dcterms:modified>
</cp:coreProperties>
</file>

<file path=docProps/thumbnail.jpeg>
</file>